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notesMasters/_rels/notes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89C1C7-3DCD-1040-A9CF-14679D8B5DDD}" type="datetimeFigureOut">
              <a:rPr lang="en-US" smtClean="0"/>
              <a:t>10/17/16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5E49A5-4136-284D-997B-48E1D791A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252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3" sz="quarter"/>
          </p:nvPr>
        </p:nvSpPr>
        <p:spPr/>
        <p:txBody>
          <a:bodyPr/>
          <a:lstStyle/>
          <a:p>
            <a:r>
              <a:t>Leerdoelen: eusocialiteit, communicatie, kolonieorganisatie.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5" sz="quarter"/>
          </p:nvPr>
        </p:nvSpPr>
        <p:spPr/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3" sz="quarter"/>
          </p:nvPr>
        </p:nvSpPr>
        <p:spPr/>
        <p:txBody>
          <a:bodyPr/>
          <a:lstStyle/>
          <a:p>
            <a:r>
              <a:t>Predatie, zaadverspreiding (myrmecochorie), bodemstructuur.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5" sz="quarter"/>
          </p:nvPr>
        </p:nvSpPr>
        <p:spPr/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3" sz="quarter"/>
          </p:nvPr>
        </p:nvSpPr>
        <p:spPr/>
        <p:txBody>
          <a:bodyPr/>
          <a:lstStyle/>
          <a:p>
            <a:r>
              <a:t>Laat studenten een simpel veldexperiment ontwerpen.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5" sz="quarter"/>
          </p:nvPr>
        </p:nvSpPr>
        <p:spPr/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3" sz="quarter"/>
          </p:nvPr>
        </p:nvSpPr>
        <p:spPr/>
        <p:txBody>
          <a:bodyPr/>
          <a:lstStyle/>
          <a:p>
            <a:r>
              <a:t>Definieer eusociaal (overlap generaties, coöperatieve zorg, reproductieve verdeling).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5" sz="quarter"/>
          </p:nvPr>
        </p:nvSpPr>
        <p:spPr/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3" sz="quarter"/>
          </p:nvPr>
        </p:nvSpPr>
        <p:spPr/>
        <p:txBody>
          <a:bodyPr/>
          <a:lstStyle/>
          <a:p>
            <a:r>
              <a:t>Let op knoopje(s) (petiole/postpetiole); diagnostisch voor Formicidae.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5" sz="quarter"/>
          </p:nvPr>
        </p:nvSpPr>
        <p:spPr/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3" sz="quarter"/>
          </p:nvPr>
        </p:nvSpPr>
        <p:spPr/>
        <p:txBody>
          <a:bodyPr/>
          <a:lstStyle/>
          <a:p>
            <a:r>
              <a:t>Holometabool: morfologische scheiding larvale/adulte fase.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5" sz="quarter"/>
          </p:nvPr>
        </p:nvSpPr>
        <p:spPr/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3" sz="quarter"/>
          </p:nvPr>
        </p:nvSpPr>
        <p:spPr/>
        <p:txBody>
          <a:bodyPr/>
          <a:lstStyle/>
          <a:p>
            <a:r>
              <a:t>Polyëthisme (taakverdeling naar leeftijd/fysiologie). Mono/pleiogynie benoemen.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5" sz="quarter"/>
          </p:nvPr>
        </p:nvSpPr>
        <p:spPr/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3" sz="quarter"/>
          </p:nvPr>
        </p:nvSpPr>
        <p:spPr/>
        <p:txBody>
          <a:bodyPr/>
          <a:lstStyle/>
          <a:p>
            <a:r>
              <a:t>Verklaar variatie per soort/seizoen; dit is indicatief.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5" sz="quarter"/>
          </p:nvPr>
        </p:nvSpPr>
        <p:spPr/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3" sz="quarter"/>
          </p:nvPr>
        </p:nvSpPr>
        <p:spPr/>
        <p:txBody>
          <a:bodyPr/>
          <a:lstStyle/>
          <a:p>
            <a:r>
              <a:t>Feromonen (spoor, alarm), tactiel, akoestisch (stridulatie).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5" sz="quarter"/>
          </p:nvPr>
        </p:nvSpPr>
        <p:spPr/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3" sz="quarter"/>
          </p:nvPr>
        </p:nvSpPr>
        <p:spPr/>
        <p:txBody>
          <a:bodyPr/>
          <a:lstStyle/>
          <a:p>
            <a:r>
              <a:t>Positieve feedback; korte paden krijgen meer feromoon.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5" sz="quarter"/>
          </p:nvPr>
        </p:nvSpPr>
        <p:spPr/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3" sz="quarter"/>
          </p:nvPr>
        </p:nvSpPr>
        <p:spPr/>
        <p:txBody>
          <a:bodyPr/>
          <a:lstStyle/>
          <a:p>
            <a:r>
              <a:t>Haplodiploïdie: onbevrucht=haploïde man; bevrucht=diploïde vrouw.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5" sz="quarter"/>
          </p:nvPr>
        </p:nvSpPr>
        <p:spPr/>
      </p:sp>
    </p:spTree>
  </p:cSld>
  <p:clrMapOvr>
    <a:masterClrMapping/>
  </p:clrMapOvr>
</p:note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5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5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Relationship Id="rId3" Type="http://schemas.openxmlformats.org/officeDocument/2006/relationships/notesSlide" Target="../notesSlides/notesSlide3.xml"/><Relationship Id="rId4" Type="http://schemas.openxmlformats.org/officeDocument/2006/relationships/image" Target="../media/image5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Relationship Id="rId3" Type="http://schemas.openxmlformats.org/officeDocument/2006/relationships/notesSlide" Target="../notesSlides/notesSlide4.xml"/><Relationship Id="rId4" Type="http://schemas.openxmlformats.org/officeDocument/2006/relationships/image" Target="../media/image5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Relationship Id="rId3" Type="http://schemas.openxmlformats.org/officeDocument/2006/relationships/notesSlide" Target="../notesSlides/notesSlide6.xml"/><Relationship Id="rId4" Type="http://schemas.openxmlformats.org/officeDocument/2006/relationships/image" Target="../media/image5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png"/><Relationship Id="rId3" Type="http://schemas.openxmlformats.org/officeDocument/2006/relationships/notesSlide" Target="../notesSlides/notesSlide8.xml"/><Relationship Id="rId4" Type="http://schemas.openxmlformats.org/officeDocument/2006/relationships/image" Target="../media/image5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Mieren: biologie &amp; gedrag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Presentatie voor voortgezet onderwijs</a:t>
            </a:r>
          </a:p>
        </p:txBody>
      </p:sp>
      <p:pic>
        <p:nvPicPr>
          <p:cNvPr id="4" name="Picture 3" descr="Logo-mah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5280" y="5669280"/>
            <a:ext cx="960120" cy="96012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Ecologische rollen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Predatoren, aaseters, zaadverspreiders</a:t>
            </a:r>
          </a:p>
          <a:p>
            <a:pPr/>
            <a:r>
              <a:t>Bodemlucht en -structuur beïnvloeding</a:t>
            </a:r>
          </a:p>
          <a:p>
            <a:pPr/>
            <a:r>
              <a:t>Mutualismen (bv. met bladluizen, planten)</a:t>
            </a:r>
          </a:p>
        </p:txBody>
      </p:sp>
      <p:pic>
        <p:nvPicPr>
          <p:cNvPr id="4" name="Picture 3" descr="Logo-mah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5280" y="5669280"/>
            <a:ext cx="960120" cy="96012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Vragen / discussie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Welke voordelen heeft eusocialiteit?</a:t>
            </a:r>
          </a:p>
          <a:p>
            <a:pPr/>
            <a:r>
              <a:t>Hoe stel je een veldexperiment met lokaas op?</a:t>
            </a:r>
          </a:p>
        </p:txBody>
      </p:sp>
      <p:pic>
        <p:nvPicPr>
          <p:cNvPr id="4" name="Picture 3" descr="Logo-mah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5280" y="5669280"/>
            <a:ext cx="960120" cy="96012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Inleiding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Mieren (Formicidae) zijn eusociale insecten</a:t>
            </a:r>
          </a:p>
          <a:p>
            <a:pPr/>
            <a:r>
              <a:t>Gekenmerkt door kasten, taakverdeling en samenwerking</a:t>
            </a:r>
          </a:p>
          <a:p>
            <a:pPr/>
            <a:r>
              <a:t>Komen voor in (bijna) alle ecosystemen op aarde</a:t>
            </a:r>
          </a:p>
        </p:txBody>
      </p:sp>
      <p:pic>
        <p:nvPicPr>
          <p:cNvPr id="4" name="Picture 3" descr="Logo-mah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5280" y="5669280"/>
            <a:ext cx="960120" cy="96012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Morfologie</a:t>
            </a:r>
          </a:p>
        </p:txBody>
      </p:sp>
      <p:pic>
        <p:nvPicPr>
          <p:cNvPr id="3" name="Picture 2" descr="ant_anatom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371600"/>
            <a:ext cx="7315200" cy="375385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914400" y="4754880"/>
            <a:ext cx="73152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t>Kenmerkend: knoopje(s) tussen borststuk en achterlijf</a:t>
            </a:r>
          </a:p>
        </p:txBody>
      </p:sp>
      <p:pic>
        <p:nvPicPr>
          <p:cNvPr id="5" name="Picture 4" descr="Logo-mah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55280" y="5669280"/>
            <a:ext cx="960120" cy="96012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Ontwikkeling</a:t>
            </a:r>
          </a:p>
        </p:txBody>
      </p:sp>
      <p:pic>
        <p:nvPicPr>
          <p:cNvPr id="3" name="Picture 2" descr="life_cyc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371600"/>
            <a:ext cx="7315200" cy="193991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914400" y="4754880"/>
            <a:ext cx="73152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t>Holometabole ontwikkeling</a:t>
            </a:r>
          </a:p>
        </p:txBody>
      </p:sp>
      <p:pic>
        <p:nvPicPr>
          <p:cNvPr id="5" name="Picture 4" descr="Logo-mah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55280" y="5669280"/>
            <a:ext cx="960120" cy="96012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Koloniestructuur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Kasten: werksters, soldaten, koningin(nen), mannetjes (tijdelijk)</a:t>
            </a:r>
          </a:p>
          <a:p>
            <a:pPr/>
            <a:r>
              <a:t>Taakverdeling (polyëthisme) en leeftijdsafhankelijke taken</a:t>
            </a:r>
          </a:p>
          <a:p>
            <a:pPr/>
            <a:r>
              <a:t>Nestarchitectuur en verdediging</a:t>
            </a:r>
          </a:p>
        </p:txBody>
      </p:sp>
      <p:pic>
        <p:nvPicPr>
          <p:cNvPr id="4" name="Picture 3" descr="Logo-mah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5280" y="5669280"/>
            <a:ext cx="960120" cy="96012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Kastverdeling (voorbeeld)</a:t>
            </a:r>
          </a:p>
        </p:txBody>
      </p:sp>
      <p:pic>
        <p:nvPicPr>
          <p:cNvPr id="3" name="Picture 2" descr="caste_pi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371600"/>
            <a:ext cx="7315200" cy="593572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914400" y="4754880"/>
            <a:ext cx="73152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t>Indicatief; varieert per soort en seizoen</a:t>
            </a:r>
          </a:p>
        </p:txBody>
      </p:sp>
      <p:pic>
        <p:nvPicPr>
          <p:cNvPr id="5" name="Picture 4" descr="Logo-mah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55280" y="5669280"/>
            <a:ext cx="960120" cy="96012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Communicatie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Feromonen (sporen, alarm, broedzorg)</a:t>
            </a:r>
          </a:p>
          <a:p>
            <a:pPr/>
            <a:r>
              <a:t>Tactiele en akoestische signalen</a:t>
            </a:r>
          </a:p>
          <a:p>
            <a:pPr/>
            <a:r>
              <a:t>Collectieve besluitvorming en zwermintelligentie</a:t>
            </a:r>
          </a:p>
        </p:txBody>
      </p:sp>
      <p:pic>
        <p:nvPicPr>
          <p:cNvPr id="4" name="Picture 3" descr="Logo-mah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5280" y="5669280"/>
            <a:ext cx="960120" cy="96012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Spoorvorming</a:t>
            </a:r>
          </a:p>
        </p:txBody>
      </p:sp>
      <p:pic>
        <p:nvPicPr>
          <p:cNvPr id="3" name="Picture 2" descr="pheromone_trail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371600"/>
            <a:ext cx="7315200" cy="246309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914400" y="4754880"/>
            <a:ext cx="73152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t>Positieve feedback: versterking van succesvolle routes</a:t>
            </a:r>
          </a:p>
        </p:txBody>
      </p:sp>
      <p:pic>
        <p:nvPicPr>
          <p:cNvPr id="5" name="Picture 4" descr="Logo-mah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55280" y="5669280"/>
            <a:ext cx="960120" cy="96012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Reproductie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Bruidsvlucht, bevruchte eieren → werksters/koninginnen</a:t>
            </a:r>
          </a:p>
          <a:p>
            <a:pPr/>
            <a:r>
              <a:t>Onbevruchte eieren → mannetjes (haplodiploïdie)</a:t>
            </a:r>
          </a:p>
          <a:p>
            <a:pPr/>
            <a:r>
              <a:t>Kolonie-stichting: claustral/semi-claustral, pleio/monogynie</a:t>
            </a:r>
          </a:p>
        </p:txBody>
      </p:sp>
      <p:pic>
        <p:nvPicPr>
          <p:cNvPr id="4" name="Picture 3" descr="Logo-mah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5280" y="5669280"/>
            <a:ext cx="960120" cy="96012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